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Nunito Semi Bold"/>
      <p:regular r:id="rId16"/>
    </p:embeddedFont>
    <p:embeddedFont>
      <p:font typeface="Nunito Semi Bold"/>
      <p:regular r:id="rId17"/>
    </p:embeddedFont>
    <p:embeddedFont>
      <p:font typeface="Nunito Semi Bold"/>
      <p:regular r:id="rId18"/>
    </p:embeddedFont>
    <p:embeddedFont>
      <p:font typeface="Nunito Semi Bold"/>
      <p:regular r:id="rId19"/>
    </p:embeddedFont>
    <p:embeddedFont>
      <p:font typeface="PT Sans"/>
      <p:regular r:id="rId20"/>
    </p:embeddedFont>
    <p:embeddedFont>
      <p:font typeface="PT Sans"/>
      <p:regular r:id="rId21"/>
    </p:embeddedFont>
    <p:embeddedFont>
      <p:font typeface="PT Sans"/>
      <p:regular r:id="rId22"/>
    </p:embeddedFont>
    <p:embeddedFont>
      <p:font typeface="PT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121218"/>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Breast Cancer Diagnosis Prediction</a:t>
            </a:r>
            <a:endParaRPr lang="en-US" sz="4400" dirty="0"/>
          </a:p>
        </p:txBody>
      </p:sp>
      <p:sp>
        <p:nvSpPr>
          <p:cNvPr id="4" name="Text 1"/>
          <p:cNvSpPr/>
          <p:nvPr/>
        </p:nvSpPr>
        <p:spPr>
          <a:xfrm>
            <a:off x="837724" y="3888224"/>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This presentation explores using machine learning to classify breast tumors as malignant or benign. We leverage diagnostic features extracted from cell nuclei. Our goal is to develop an accurate predictive model for medical diagnostics.</a:t>
            </a:r>
            <a:endParaRPr lang="en-US" sz="1850" dirty="0"/>
          </a:p>
        </p:txBody>
      </p:sp>
      <p:sp>
        <p:nvSpPr>
          <p:cNvPr id="5" name="Shape 2"/>
          <p:cNvSpPr/>
          <p:nvPr/>
        </p:nvSpPr>
        <p:spPr>
          <a:xfrm>
            <a:off x="837724" y="5707380"/>
            <a:ext cx="382905" cy="382905"/>
          </a:xfrm>
          <a:prstGeom prst="roundRect">
            <a:avLst>
              <a:gd name="adj" fmla="val 23878209"/>
            </a:avLst>
          </a:prstGeom>
          <a:noFill/>
          <a:ln w="7620">
            <a:solidFill>
              <a:srgbClr val="4D4D51"/>
            </a:solidFill>
            <a:prstDash val="solid"/>
          </a:ln>
        </p:spPr>
      </p:sp>
      <p:pic>
        <p:nvPicPr>
          <p:cNvPr id="6" name="Image 1" descr="preencoded.png">    </p:cNvPr>
          <p:cNvPicPr>
            <a:picLocks noChangeAspect="1"/>
          </p:cNvPicPr>
          <p:nvPr/>
        </p:nvPicPr>
        <p:blipFill>
          <a:blip r:embed="rId2"/>
          <a:stretch>
            <a:fillRect/>
          </a:stretch>
        </p:blipFill>
        <p:spPr>
          <a:xfrm>
            <a:off x="845344" y="5715000"/>
            <a:ext cx="367665" cy="367665"/>
          </a:xfrm>
          <a:prstGeom prst="rect">
            <a:avLst/>
          </a:prstGeom>
        </p:spPr>
      </p:pic>
      <p:sp>
        <p:nvSpPr>
          <p:cNvPr id="7" name="Text 3"/>
          <p:cNvSpPr/>
          <p:nvPr/>
        </p:nvSpPr>
        <p:spPr>
          <a:xfrm>
            <a:off x="1340287" y="5689521"/>
            <a:ext cx="2228850" cy="418862"/>
          </a:xfrm>
          <a:prstGeom prst="rect">
            <a:avLst/>
          </a:prstGeom>
          <a:noFill/>
          <a:ln/>
        </p:spPr>
        <p:txBody>
          <a:bodyPr wrap="none" lIns="0" tIns="0" rIns="0" bIns="0" rtlCol="0" anchor="t"/>
          <a:lstStyle/>
          <a:p>
            <a:pPr algn="l" indent="0" marL="0">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Shubham Raut</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30076"/>
          </a:xfrm>
          <a:prstGeom prst="rect">
            <a:avLst/>
          </a:prstGeom>
        </p:spPr>
      </p:pic>
      <p:sp>
        <p:nvSpPr>
          <p:cNvPr id="3" name="Text 0"/>
          <p:cNvSpPr/>
          <p:nvPr/>
        </p:nvSpPr>
        <p:spPr>
          <a:xfrm>
            <a:off x="4469844" y="638175"/>
            <a:ext cx="6947059" cy="682466"/>
          </a:xfrm>
          <a:prstGeom prst="rect">
            <a:avLst/>
          </a:prstGeom>
          <a:noFill/>
          <a:ln/>
        </p:spPr>
        <p:txBody>
          <a:bodyPr wrap="none" lIns="0" tIns="0" rIns="0" bIns="0" rtlCol="0" anchor="t"/>
          <a:lstStyle/>
          <a:p>
            <a:pPr algn="l" indent="0" marL="0">
              <a:lnSpc>
                <a:spcPts val="5350"/>
              </a:lnSpc>
              <a:buNone/>
            </a:pPr>
            <a:r>
              <a:rPr lang="en-US" sz="4250" dirty="0">
                <a:solidFill>
                  <a:srgbClr val="FFFFFF"/>
                </a:solidFill>
                <a:latin typeface="Nunito Semi Bold" pitchFamily="34" charset="0"/>
                <a:ea typeface="Nunito Semi Bold" pitchFamily="34" charset="-122"/>
                <a:cs typeface="Nunito Semi Bold" pitchFamily="34" charset="-120"/>
              </a:rPr>
              <a:t>Project Overview and Setup</a:t>
            </a:r>
            <a:endParaRPr lang="en-US" sz="4250" dirty="0"/>
          </a:p>
        </p:txBody>
      </p:sp>
      <p:pic>
        <p:nvPicPr>
          <p:cNvPr id="4" name="Image 1" descr="preencoded.png">    </p:cNvPr>
          <p:cNvPicPr>
            <a:picLocks noChangeAspect="1"/>
          </p:cNvPicPr>
          <p:nvPr/>
        </p:nvPicPr>
        <p:blipFill>
          <a:blip r:embed="rId2"/>
          <a:stretch>
            <a:fillRect/>
          </a:stretch>
        </p:blipFill>
        <p:spPr>
          <a:xfrm>
            <a:off x="4469844" y="1668661"/>
            <a:ext cx="1160264" cy="1392436"/>
          </a:xfrm>
          <a:prstGeom prst="rect">
            <a:avLst/>
          </a:prstGeom>
        </p:spPr>
      </p:pic>
      <p:sp>
        <p:nvSpPr>
          <p:cNvPr id="5" name="Text 1"/>
          <p:cNvSpPr/>
          <p:nvPr/>
        </p:nvSpPr>
        <p:spPr>
          <a:xfrm>
            <a:off x="5978128" y="1900714"/>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Import Libraries</a:t>
            </a:r>
            <a:endParaRPr lang="en-US" sz="2100" dirty="0"/>
          </a:p>
        </p:txBody>
      </p:sp>
      <p:sp>
        <p:nvSpPr>
          <p:cNvPr id="6" name="Text 2"/>
          <p:cNvSpPr/>
          <p:nvPr/>
        </p:nvSpPr>
        <p:spPr>
          <a:xfrm>
            <a:off x="5978128" y="2381131"/>
            <a:ext cx="7840028" cy="371237"/>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Essential libraries for data handling, visualization, and modeling.</a:t>
            </a:r>
            <a:endParaRPr lang="en-US" sz="1800" dirty="0"/>
          </a:p>
        </p:txBody>
      </p:sp>
      <p:pic>
        <p:nvPicPr>
          <p:cNvPr id="7" name="Image 2" descr="preencoded.png">    </p:cNvPr>
          <p:cNvPicPr>
            <a:picLocks noChangeAspect="1"/>
          </p:cNvPicPr>
          <p:nvPr/>
        </p:nvPicPr>
        <p:blipFill>
          <a:blip r:embed="rId3"/>
          <a:stretch>
            <a:fillRect/>
          </a:stretch>
        </p:blipFill>
        <p:spPr>
          <a:xfrm>
            <a:off x="4469844" y="3061097"/>
            <a:ext cx="1160264" cy="1392436"/>
          </a:xfrm>
          <a:prstGeom prst="rect">
            <a:avLst/>
          </a:prstGeom>
        </p:spPr>
      </p:pic>
      <p:sp>
        <p:nvSpPr>
          <p:cNvPr id="8" name="Text 3"/>
          <p:cNvSpPr/>
          <p:nvPr/>
        </p:nvSpPr>
        <p:spPr>
          <a:xfrm>
            <a:off x="5978128" y="3293150"/>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Load Dataset</a:t>
            </a:r>
            <a:endParaRPr lang="en-US" sz="2100" dirty="0"/>
          </a:p>
        </p:txBody>
      </p:sp>
      <p:sp>
        <p:nvSpPr>
          <p:cNvPr id="9" name="Text 4"/>
          <p:cNvSpPr/>
          <p:nvPr/>
        </p:nvSpPr>
        <p:spPr>
          <a:xfrm>
            <a:off x="5978128" y="3773567"/>
            <a:ext cx="7840028" cy="371237"/>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Loading the breast cancer dataset for analysis.</a:t>
            </a:r>
            <a:endParaRPr lang="en-US" sz="1800" dirty="0"/>
          </a:p>
        </p:txBody>
      </p:sp>
      <p:pic>
        <p:nvPicPr>
          <p:cNvPr id="10" name="Image 3" descr="preencoded.png">    </p:cNvPr>
          <p:cNvPicPr>
            <a:picLocks noChangeAspect="1"/>
          </p:cNvPicPr>
          <p:nvPr/>
        </p:nvPicPr>
        <p:blipFill>
          <a:blip r:embed="rId4"/>
          <a:stretch>
            <a:fillRect/>
          </a:stretch>
        </p:blipFill>
        <p:spPr>
          <a:xfrm>
            <a:off x="4469844" y="4453533"/>
            <a:ext cx="1160264" cy="1392436"/>
          </a:xfrm>
          <a:prstGeom prst="rect">
            <a:avLst/>
          </a:prstGeom>
        </p:spPr>
      </p:pic>
      <p:sp>
        <p:nvSpPr>
          <p:cNvPr id="11" name="Text 5"/>
          <p:cNvSpPr/>
          <p:nvPr/>
        </p:nvSpPr>
        <p:spPr>
          <a:xfrm>
            <a:off x="5978128" y="4685586"/>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Explore Data</a:t>
            </a:r>
            <a:endParaRPr lang="en-US" sz="2100" dirty="0"/>
          </a:p>
        </p:txBody>
      </p:sp>
      <p:sp>
        <p:nvSpPr>
          <p:cNvPr id="12" name="Text 6"/>
          <p:cNvSpPr/>
          <p:nvPr/>
        </p:nvSpPr>
        <p:spPr>
          <a:xfrm>
            <a:off x="5978128" y="5166003"/>
            <a:ext cx="7840028" cy="371237"/>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Initial checks on shape, data types, and null values.</a:t>
            </a:r>
            <a:endParaRPr lang="en-US" sz="1800" dirty="0"/>
          </a:p>
        </p:txBody>
      </p:sp>
      <p:sp>
        <p:nvSpPr>
          <p:cNvPr id="13" name="Text 7"/>
          <p:cNvSpPr/>
          <p:nvPr/>
        </p:nvSpPr>
        <p:spPr>
          <a:xfrm>
            <a:off x="4469844" y="6106954"/>
            <a:ext cx="9348311" cy="1484948"/>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We begin by importing necessary Python libraries. These include pandas for data manipulation, numpy for numerical operations, matplotlib and seaborn for visualization, and scikit-learn for machine learning tasks. Next, the dataset is loaded, and a preliminary exploration is performed to understand its structure and content.</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9849" y="712827"/>
            <a:ext cx="7132439" cy="588169"/>
          </a:xfrm>
          <a:prstGeom prst="rect">
            <a:avLst/>
          </a:prstGeom>
          <a:noFill/>
          <a:ln/>
        </p:spPr>
        <p:txBody>
          <a:bodyPr wrap="none" lIns="0" tIns="0" rIns="0" bIns="0" rtlCol="0" anchor="t"/>
          <a:lstStyle/>
          <a:p>
            <a:pPr algn="l" indent="0" marL="0">
              <a:lnSpc>
                <a:spcPts val="4600"/>
              </a:lnSpc>
              <a:buNone/>
            </a:pPr>
            <a:r>
              <a:rPr lang="en-US" sz="3700" dirty="0">
                <a:solidFill>
                  <a:srgbClr val="FFFFFF"/>
                </a:solidFill>
                <a:latin typeface="Nunito Semi Bold" pitchFamily="34" charset="0"/>
                <a:ea typeface="Nunito Semi Bold" pitchFamily="34" charset="-122"/>
                <a:cs typeface="Nunito Semi Bold" pitchFamily="34" charset="-120"/>
              </a:rPr>
              <a:t>Data Cleaning and Preprocessing</a:t>
            </a:r>
            <a:endParaRPr lang="en-US" sz="3700" dirty="0"/>
          </a:p>
        </p:txBody>
      </p:sp>
      <p:sp>
        <p:nvSpPr>
          <p:cNvPr id="4" name="Shape 1"/>
          <p:cNvSpPr/>
          <p:nvPr/>
        </p:nvSpPr>
        <p:spPr>
          <a:xfrm>
            <a:off x="924758" y="1600914"/>
            <a:ext cx="22860" cy="4730710"/>
          </a:xfrm>
          <a:prstGeom prst="roundRect">
            <a:avLst>
              <a:gd name="adj" fmla="val 1312236"/>
            </a:avLst>
          </a:prstGeom>
          <a:solidFill>
            <a:srgbClr val="FFFFFF">
              <a:alpha val="24000"/>
            </a:srgbClr>
          </a:solidFill>
          <a:ln/>
        </p:spPr>
      </p:sp>
      <p:sp>
        <p:nvSpPr>
          <p:cNvPr id="5" name="Shape 2"/>
          <p:cNvSpPr/>
          <p:nvPr/>
        </p:nvSpPr>
        <p:spPr>
          <a:xfrm>
            <a:off x="1126867" y="1814393"/>
            <a:ext cx="599837" cy="22860"/>
          </a:xfrm>
          <a:prstGeom prst="roundRect">
            <a:avLst>
              <a:gd name="adj" fmla="val 1312236"/>
            </a:avLst>
          </a:prstGeom>
          <a:solidFill>
            <a:srgbClr val="F2B42D"/>
          </a:solidFill>
          <a:ln/>
        </p:spPr>
      </p:sp>
      <p:sp>
        <p:nvSpPr>
          <p:cNvPr id="6" name="Shape 3"/>
          <p:cNvSpPr/>
          <p:nvPr/>
        </p:nvSpPr>
        <p:spPr>
          <a:xfrm>
            <a:off x="699790" y="1600914"/>
            <a:ext cx="449937" cy="449937"/>
          </a:xfrm>
          <a:prstGeom prst="roundRect">
            <a:avLst>
              <a:gd name="adj" fmla="val 66671"/>
            </a:avLst>
          </a:prstGeom>
          <a:solidFill>
            <a:srgbClr val="00002E"/>
          </a:solidFill>
          <a:ln w="22860">
            <a:solidFill>
              <a:srgbClr val="F2B42D"/>
            </a:solidFill>
            <a:prstDash val="solid"/>
          </a:ln>
        </p:spPr>
      </p:sp>
      <p:sp>
        <p:nvSpPr>
          <p:cNvPr id="7" name="Text 4"/>
          <p:cNvSpPr/>
          <p:nvPr/>
        </p:nvSpPr>
        <p:spPr>
          <a:xfrm>
            <a:off x="783550" y="1649373"/>
            <a:ext cx="282297" cy="352901"/>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1</a:t>
            </a:r>
            <a:endParaRPr lang="en-US" sz="2200" dirty="0"/>
          </a:p>
        </p:txBody>
      </p:sp>
      <p:sp>
        <p:nvSpPr>
          <p:cNvPr id="8" name="Text 5"/>
          <p:cNvSpPr/>
          <p:nvPr/>
        </p:nvSpPr>
        <p:spPr>
          <a:xfrm>
            <a:off x="1924645" y="1669613"/>
            <a:ext cx="2975134" cy="294084"/>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Drop Unnecessary Columns</a:t>
            </a:r>
            <a:endParaRPr lang="en-US" sz="1850" dirty="0"/>
          </a:p>
        </p:txBody>
      </p:sp>
      <p:sp>
        <p:nvSpPr>
          <p:cNvPr id="9" name="Text 6"/>
          <p:cNvSpPr/>
          <p:nvPr/>
        </p:nvSpPr>
        <p:spPr>
          <a:xfrm>
            <a:off x="1924645" y="2083594"/>
            <a:ext cx="6519505" cy="3200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Removing 'id' and 'Unnamed: 32' columns.</a:t>
            </a:r>
            <a:endParaRPr lang="en-US" sz="1550" dirty="0"/>
          </a:p>
        </p:txBody>
      </p:sp>
      <p:sp>
        <p:nvSpPr>
          <p:cNvPr id="10" name="Shape 7"/>
          <p:cNvSpPr/>
          <p:nvPr/>
        </p:nvSpPr>
        <p:spPr>
          <a:xfrm>
            <a:off x="1126867" y="3017044"/>
            <a:ext cx="599837" cy="22860"/>
          </a:xfrm>
          <a:prstGeom prst="roundRect">
            <a:avLst>
              <a:gd name="adj" fmla="val 1312236"/>
            </a:avLst>
          </a:prstGeom>
          <a:solidFill>
            <a:srgbClr val="D7425E"/>
          </a:solidFill>
          <a:ln/>
        </p:spPr>
      </p:sp>
      <p:sp>
        <p:nvSpPr>
          <p:cNvPr id="11" name="Shape 8"/>
          <p:cNvSpPr/>
          <p:nvPr/>
        </p:nvSpPr>
        <p:spPr>
          <a:xfrm>
            <a:off x="699790" y="2803565"/>
            <a:ext cx="449937" cy="449937"/>
          </a:xfrm>
          <a:prstGeom prst="roundRect">
            <a:avLst>
              <a:gd name="adj" fmla="val 66671"/>
            </a:avLst>
          </a:prstGeom>
          <a:solidFill>
            <a:srgbClr val="00002E"/>
          </a:solidFill>
          <a:ln w="22860">
            <a:solidFill>
              <a:srgbClr val="D7425E"/>
            </a:solidFill>
            <a:prstDash val="solid"/>
          </a:ln>
        </p:spPr>
      </p:sp>
      <p:sp>
        <p:nvSpPr>
          <p:cNvPr id="12" name="Text 9"/>
          <p:cNvSpPr/>
          <p:nvPr/>
        </p:nvSpPr>
        <p:spPr>
          <a:xfrm>
            <a:off x="783550" y="2852023"/>
            <a:ext cx="282297" cy="352901"/>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2</a:t>
            </a:r>
            <a:endParaRPr lang="en-US" sz="2200" dirty="0"/>
          </a:p>
        </p:txBody>
      </p:sp>
      <p:sp>
        <p:nvSpPr>
          <p:cNvPr id="13" name="Text 10"/>
          <p:cNvSpPr/>
          <p:nvPr/>
        </p:nvSpPr>
        <p:spPr>
          <a:xfrm>
            <a:off x="1924645" y="2872264"/>
            <a:ext cx="2477333" cy="294084"/>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Encode Target Variable</a:t>
            </a:r>
            <a:endParaRPr lang="en-US" sz="1850" dirty="0"/>
          </a:p>
        </p:txBody>
      </p:sp>
      <p:sp>
        <p:nvSpPr>
          <p:cNvPr id="14" name="Text 11"/>
          <p:cNvSpPr/>
          <p:nvPr/>
        </p:nvSpPr>
        <p:spPr>
          <a:xfrm>
            <a:off x="1924645" y="3286244"/>
            <a:ext cx="6519505" cy="3200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Converting 'diagnosis' to binary (M=1, B=0).</a:t>
            </a:r>
            <a:endParaRPr lang="en-US" sz="1550" dirty="0"/>
          </a:p>
        </p:txBody>
      </p:sp>
      <p:sp>
        <p:nvSpPr>
          <p:cNvPr id="15" name="Shape 12"/>
          <p:cNvSpPr/>
          <p:nvPr/>
        </p:nvSpPr>
        <p:spPr>
          <a:xfrm>
            <a:off x="1126867" y="4219694"/>
            <a:ext cx="599837" cy="22860"/>
          </a:xfrm>
          <a:prstGeom prst="roundRect">
            <a:avLst>
              <a:gd name="adj" fmla="val 1312236"/>
            </a:avLst>
          </a:prstGeom>
          <a:solidFill>
            <a:srgbClr val="DD785E"/>
          </a:solidFill>
          <a:ln/>
        </p:spPr>
      </p:sp>
      <p:sp>
        <p:nvSpPr>
          <p:cNvPr id="16" name="Shape 13"/>
          <p:cNvSpPr/>
          <p:nvPr/>
        </p:nvSpPr>
        <p:spPr>
          <a:xfrm>
            <a:off x="699790" y="4006215"/>
            <a:ext cx="449937" cy="449937"/>
          </a:xfrm>
          <a:prstGeom prst="roundRect">
            <a:avLst>
              <a:gd name="adj" fmla="val 66671"/>
            </a:avLst>
          </a:prstGeom>
          <a:solidFill>
            <a:srgbClr val="00002E"/>
          </a:solidFill>
          <a:ln w="22860">
            <a:solidFill>
              <a:srgbClr val="DD785E"/>
            </a:solidFill>
            <a:prstDash val="solid"/>
          </a:ln>
        </p:spPr>
      </p:sp>
      <p:sp>
        <p:nvSpPr>
          <p:cNvPr id="17" name="Text 14"/>
          <p:cNvSpPr/>
          <p:nvPr/>
        </p:nvSpPr>
        <p:spPr>
          <a:xfrm>
            <a:off x="783550" y="4054673"/>
            <a:ext cx="282297" cy="352901"/>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3</a:t>
            </a:r>
            <a:endParaRPr lang="en-US" sz="2200" dirty="0"/>
          </a:p>
        </p:txBody>
      </p:sp>
      <p:sp>
        <p:nvSpPr>
          <p:cNvPr id="18" name="Text 15"/>
          <p:cNvSpPr/>
          <p:nvPr/>
        </p:nvSpPr>
        <p:spPr>
          <a:xfrm>
            <a:off x="1924645" y="4074914"/>
            <a:ext cx="2352675" cy="294084"/>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Check Class Balance</a:t>
            </a:r>
            <a:endParaRPr lang="en-US" sz="1850" dirty="0"/>
          </a:p>
        </p:txBody>
      </p:sp>
      <p:sp>
        <p:nvSpPr>
          <p:cNvPr id="19" name="Text 16"/>
          <p:cNvSpPr/>
          <p:nvPr/>
        </p:nvSpPr>
        <p:spPr>
          <a:xfrm>
            <a:off x="1924645" y="4488894"/>
            <a:ext cx="6519505" cy="640080"/>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Analyzing the distribution of malignant vs. benign cases. The dataset shows a class imbalance favoring benign cases.</a:t>
            </a:r>
            <a:endParaRPr lang="en-US" sz="1550" dirty="0"/>
          </a:p>
        </p:txBody>
      </p:sp>
      <p:sp>
        <p:nvSpPr>
          <p:cNvPr id="20" name="Shape 17"/>
          <p:cNvSpPr/>
          <p:nvPr/>
        </p:nvSpPr>
        <p:spPr>
          <a:xfrm>
            <a:off x="1126867" y="5742384"/>
            <a:ext cx="599837" cy="22860"/>
          </a:xfrm>
          <a:prstGeom prst="roundRect">
            <a:avLst>
              <a:gd name="adj" fmla="val 1312236"/>
            </a:avLst>
          </a:prstGeom>
          <a:solidFill>
            <a:srgbClr val="48A8E2"/>
          </a:solidFill>
          <a:ln/>
        </p:spPr>
      </p:sp>
      <p:sp>
        <p:nvSpPr>
          <p:cNvPr id="21" name="Shape 18"/>
          <p:cNvSpPr/>
          <p:nvPr/>
        </p:nvSpPr>
        <p:spPr>
          <a:xfrm>
            <a:off x="699790" y="5528905"/>
            <a:ext cx="449937" cy="449937"/>
          </a:xfrm>
          <a:prstGeom prst="roundRect">
            <a:avLst>
              <a:gd name="adj" fmla="val 66671"/>
            </a:avLst>
          </a:prstGeom>
          <a:solidFill>
            <a:srgbClr val="00002E"/>
          </a:solidFill>
          <a:ln w="22860">
            <a:solidFill>
              <a:srgbClr val="48A8E2"/>
            </a:solidFill>
            <a:prstDash val="solid"/>
          </a:ln>
        </p:spPr>
      </p:sp>
      <p:sp>
        <p:nvSpPr>
          <p:cNvPr id="22" name="Text 19"/>
          <p:cNvSpPr/>
          <p:nvPr/>
        </p:nvSpPr>
        <p:spPr>
          <a:xfrm>
            <a:off x="783550" y="5577364"/>
            <a:ext cx="282297" cy="352901"/>
          </a:xfrm>
          <a:prstGeom prst="rect">
            <a:avLst/>
          </a:prstGeom>
          <a:noFill/>
          <a:ln/>
        </p:spPr>
        <p:txBody>
          <a:bodyPr wrap="none" lIns="0" tIns="0" rIns="0" bIns="0" rtlCol="0" anchor="t"/>
          <a:lstStyle/>
          <a:p>
            <a:pPr algn="ctr" indent="0" marL="0">
              <a:lnSpc>
                <a:spcPts val="2200"/>
              </a:lnSpc>
              <a:buNone/>
            </a:pPr>
            <a:r>
              <a:rPr lang="en-US" sz="2200" dirty="0">
                <a:solidFill>
                  <a:srgbClr val="FFFFFF"/>
                </a:solidFill>
                <a:latin typeface="Nunito Semi Bold" pitchFamily="34" charset="0"/>
                <a:ea typeface="Nunito Semi Bold" pitchFamily="34" charset="-122"/>
                <a:cs typeface="Nunito Semi Bold" pitchFamily="34" charset="-120"/>
              </a:rPr>
              <a:t>4</a:t>
            </a:r>
            <a:endParaRPr lang="en-US" sz="2200" dirty="0"/>
          </a:p>
        </p:txBody>
      </p:sp>
      <p:sp>
        <p:nvSpPr>
          <p:cNvPr id="23" name="Text 20"/>
          <p:cNvSpPr/>
          <p:nvPr/>
        </p:nvSpPr>
        <p:spPr>
          <a:xfrm>
            <a:off x="1924645" y="5597604"/>
            <a:ext cx="2352675" cy="294084"/>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Final Data Check</a:t>
            </a:r>
            <a:endParaRPr lang="en-US" sz="1850" dirty="0"/>
          </a:p>
        </p:txBody>
      </p:sp>
      <p:sp>
        <p:nvSpPr>
          <p:cNvPr id="24" name="Text 21"/>
          <p:cNvSpPr/>
          <p:nvPr/>
        </p:nvSpPr>
        <p:spPr>
          <a:xfrm>
            <a:off x="1924645" y="6011585"/>
            <a:ext cx="6519505" cy="3200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Verifying for missing values and duplicates.</a:t>
            </a:r>
            <a:endParaRPr lang="en-US" sz="1550" dirty="0"/>
          </a:p>
        </p:txBody>
      </p:sp>
      <p:sp>
        <p:nvSpPr>
          <p:cNvPr id="25" name="Text 22"/>
          <p:cNvSpPr/>
          <p:nvPr/>
        </p:nvSpPr>
        <p:spPr>
          <a:xfrm>
            <a:off x="699849" y="6556534"/>
            <a:ext cx="7744301" cy="960120"/>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This stage involves refining the dataset. We removed irrelevant columns and encoded the target variable, 'diagnosis', into a numerical format. We observed a class imbalance, which is crucial for model evaluation. Lastly, we performed a final check for data integrity.</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2107" y="520184"/>
            <a:ext cx="9654659" cy="556379"/>
          </a:xfrm>
          <a:prstGeom prst="rect">
            <a:avLst/>
          </a:prstGeom>
          <a:noFill/>
          <a:ln/>
        </p:spPr>
        <p:txBody>
          <a:bodyPr wrap="none" lIns="0" tIns="0" rIns="0" bIns="0" rtlCol="0" anchor="t"/>
          <a:lstStyle/>
          <a:p>
            <a:pPr algn="l" indent="0" marL="0">
              <a:lnSpc>
                <a:spcPts val="4350"/>
              </a:lnSpc>
              <a:buNone/>
            </a:pPr>
            <a:r>
              <a:rPr lang="en-US" sz="3500" dirty="0">
                <a:solidFill>
                  <a:srgbClr val="FFFFFF"/>
                </a:solidFill>
                <a:latin typeface="Nunito Semi Bold" pitchFamily="34" charset="0"/>
                <a:ea typeface="Nunito Semi Bold" pitchFamily="34" charset="-122"/>
                <a:cs typeface="Nunito Semi Bold" pitchFamily="34" charset="-120"/>
              </a:rPr>
              <a:t>Exploratory Data Analysis: Feature Correlations</a:t>
            </a:r>
            <a:endParaRPr lang="en-US" sz="3500" dirty="0"/>
          </a:p>
        </p:txBody>
      </p:sp>
      <p:pic>
        <p:nvPicPr>
          <p:cNvPr id="3" name="Image 0" descr="preencoded.png">    </p:cNvPr>
          <p:cNvPicPr>
            <a:picLocks noChangeAspect="1"/>
          </p:cNvPicPr>
          <p:nvPr/>
        </p:nvPicPr>
        <p:blipFill>
          <a:blip r:embed="rId1"/>
          <a:stretch>
            <a:fillRect/>
          </a:stretch>
        </p:blipFill>
        <p:spPr>
          <a:xfrm>
            <a:off x="662107" y="1573054"/>
            <a:ext cx="6422350" cy="5817156"/>
          </a:xfrm>
          <a:prstGeom prst="rect">
            <a:avLst/>
          </a:prstGeom>
        </p:spPr>
      </p:pic>
      <p:sp>
        <p:nvSpPr>
          <p:cNvPr id="4" name="Text 1"/>
          <p:cNvSpPr/>
          <p:nvPr/>
        </p:nvSpPr>
        <p:spPr>
          <a:xfrm>
            <a:off x="7553563" y="1549479"/>
            <a:ext cx="2838450" cy="278130"/>
          </a:xfrm>
          <a:prstGeom prst="rect">
            <a:avLst/>
          </a:prstGeom>
          <a:noFill/>
          <a:ln/>
        </p:spPr>
        <p:txBody>
          <a:bodyPr wrap="none" lIns="0" tIns="0" rIns="0" bIns="0" rtlCol="0" anchor="t"/>
          <a:lstStyle/>
          <a:p>
            <a:pPr algn="l" indent="0" marL="0">
              <a:lnSpc>
                <a:spcPts val="2150"/>
              </a:lnSpc>
              <a:buNone/>
            </a:pPr>
            <a:r>
              <a:rPr lang="en-US" sz="1750" dirty="0">
                <a:solidFill>
                  <a:srgbClr val="FFFFFF"/>
                </a:solidFill>
                <a:latin typeface="Nunito Semi Bold" pitchFamily="34" charset="0"/>
                <a:ea typeface="Nunito Semi Bold" pitchFamily="34" charset="-122"/>
                <a:cs typeface="Nunito Semi Bold" pitchFamily="34" charset="-120"/>
              </a:rPr>
              <a:t>Strong Positive Correlations</a:t>
            </a:r>
            <a:endParaRPr lang="en-US" sz="1750" dirty="0"/>
          </a:p>
        </p:txBody>
      </p:sp>
      <p:sp>
        <p:nvSpPr>
          <p:cNvPr id="5" name="Text 2"/>
          <p:cNvSpPr/>
          <p:nvPr/>
        </p:nvSpPr>
        <p:spPr>
          <a:xfrm>
            <a:off x="7553563" y="2016800"/>
            <a:ext cx="6422350" cy="1210628"/>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Features like radius_mean, perimeter_mean, area_mean, concavity_mean, and concave_points_mean show strong positive correlations with diagnosis. These features increase significantly with malignant tumors. This indicates their high predictive power for malignancy.</a:t>
            </a:r>
            <a:endParaRPr lang="en-US" sz="1450" dirty="0"/>
          </a:p>
        </p:txBody>
      </p:sp>
      <p:sp>
        <p:nvSpPr>
          <p:cNvPr id="6" name="Text 3"/>
          <p:cNvSpPr/>
          <p:nvPr/>
        </p:nvSpPr>
        <p:spPr>
          <a:xfrm>
            <a:off x="7553563" y="3416618"/>
            <a:ext cx="2225754" cy="278130"/>
          </a:xfrm>
          <a:prstGeom prst="rect">
            <a:avLst/>
          </a:prstGeom>
          <a:noFill/>
          <a:ln/>
        </p:spPr>
        <p:txBody>
          <a:bodyPr wrap="none" lIns="0" tIns="0" rIns="0" bIns="0" rtlCol="0" anchor="t"/>
          <a:lstStyle/>
          <a:p>
            <a:pPr algn="l" indent="0" marL="0">
              <a:lnSpc>
                <a:spcPts val="2150"/>
              </a:lnSpc>
              <a:buNone/>
            </a:pPr>
            <a:r>
              <a:rPr lang="en-US" sz="1750" dirty="0">
                <a:solidFill>
                  <a:srgbClr val="FFFFFF"/>
                </a:solidFill>
                <a:latin typeface="Nunito Semi Bold" pitchFamily="34" charset="0"/>
                <a:ea typeface="Nunito Semi Bold" pitchFamily="34" charset="-122"/>
                <a:cs typeface="Nunito Semi Bold" pitchFamily="34" charset="-120"/>
              </a:rPr>
              <a:t>Weaker Correlations</a:t>
            </a:r>
            <a:endParaRPr lang="en-US" sz="1750" dirty="0"/>
          </a:p>
        </p:txBody>
      </p:sp>
      <p:sp>
        <p:nvSpPr>
          <p:cNvPr id="7" name="Text 4"/>
          <p:cNvSpPr/>
          <p:nvPr/>
        </p:nvSpPr>
        <p:spPr>
          <a:xfrm>
            <a:off x="7553563" y="3883938"/>
            <a:ext cx="6422350" cy="907971"/>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Features like smoothness_mean and fractal_dimension_mean have weaker or negative correlations. This suggests they have less influence on the diagnosis. Understanding these relationships is vital for feature selection.</a:t>
            </a:r>
            <a:endParaRPr lang="en-US" sz="1450" dirty="0"/>
          </a:p>
        </p:txBody>
      </p:sp>
      <p:sp>
        <p:nvSpPr>
          <p:cNvPr id="8" name="Text 5"/>
          <p:cNvSpPr/>
          <p:nvPr/>
        </p:nvSpPr>
        <p:spPr>
          <a:xfrm>
            <a:off x="662107" y="7815739"/>
            <a:ext cx="13306187" cy="60531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The correlation heatmap reveals strong relationships between specific features and the diagnosis. Key features such as radius, perimeter, and area tend to increase with malignancy. This suggests these metrics are highly influential in distinguishing between benign and malignant tumors.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6249" y="714732"/>
            <a:ext cx="7146965" cy="588169"/>
          </a:xfrm>
          <a:prstGeom prst="rect">
            <a:avLst/>
          </a:prstGeom>
          <a:noFill/>
          <a:ln/>
        </p:spPr>
        <p:txBody>
          <a:bodyPr wrap="none" lIns="0" tIns="0" rIns="0" bIns="0" rtlCol="0" anchor="t"/>
          <a:lstStyle/>
          <a:p>
            <a:pPr algn="l" indent="0" marL="0">
              <a:lnSpc>
                <a:spcPts val="4600"/>
              </a:lnSpc>
              <a:buNone/>
            </a:pPr>
            <a:r>
              <a:rPr lang="en-US" sz="3700" dirty="0">
                <a:solidFill>
                  <a:srgbClr val="FFFFFF"/>
                </a:solidFill>
                <a:latin typeface="Nunito Semi Bold" pitchFamily="34" charset="0"/>
                <a:ea typeface="Nunito Semi Bold" pitchFamily="34" charset="-122"/>
                <a:cs typeface="Nunito Semi Bold" pitchFamily="34" charset="-120"/>
              </a:rPr>
              <a:t>Feature Distribution by Diagnosis</a:t>
            </a:r>
            <a:endParaRPr lang="en-US" sz="3700" dirty="0"/>
          </a:p>
        </p:txBody>
      </p:sp>
      <p:sp>
        <p:nvSpPr>
          <p:cNvPr id="4" name="Text 1"/>
          <p:cNvSpPr/>
          <p:nvPr/>
        </p:nvSpPr>
        <p:spPr>
          <a:xfrm>
            <a:off x="6186249" y="1702713"/>
            <a:ext cx="3722132" cy="659844"/>
          </a:xfrm>
          <a:prstGeom prst="rect">
            <a:avLst/>
          </a:prstGeom>
          <a:noFill/>
          <a:ln/>
        </p:spPr>
        <p:txBody>
          <a:bodyPr wrap="none" lIns="0" tIns="0" rIns="0" bIns="0" rtlCol="0" anchor="t"/>
          <a:lstStyle/>
          <a:p>
            <a:pPr algn="ctr" indent="0" marL="0">
              <a:lnSpc>
                <a:spcPts val="5150"/>
              </a:lnSpc>
              <a:buNone/>
            </a:pPr>
            <a:r>
              <a:rPr lang="en-US" sz="5150" dirty="0">
                <a:solidFill>
                  <a:srgbClr val="FFFFFF"/>
                </a:solidFill>
                <a:latin typeface="Nunito Semi Bold" pitchFamily="34" charset="0"/>
                <a:ea typeface="Nunito Semi Bold" pitchFamily="34" charset="-122"/>
                <a:cs typeface="Nunito Semi Bold" pitchFamily="34" charset="-120"/>
              </a:rPr>
              <a:t>1</a:t>
            </a:r>
            <a:endParaRPr lang="en-US" sz="5150" dirty="0"/>
          </a:p>
        </p:txBody>
      </p:sp>
      <p:sp>
        <p:nvSpPr>
          <p:cNvPr id="5" name="Text 2"/>
          <p:cNvSpPr/>
          <p:nvPr/>
        </p:nvSpPr>
        <p:spPr>
          <a:xfrm>
            <a:off x="6870978" y="2612350"/>
            <a:ext cx="2352675" cy="294084"/>
          </a:xfrm>
          <a:prstGeom prst="rect">
            <a:avLst/>
          </a:prstGeom>
          <a:noFill/>
          <a:ln/>
        </p:spPr>
        <p:txBody>
          <a:bodyPr wrap="none" lIns="0" tIns="0" rIns="0" bIns="0" rtlCol="0" anchor="t"/>
          <a:lstStyle/>
          <a:p>
            <a:pPr algn="ctr"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Area Mean</a:t>
            </a:r>
            <a:endParaRPr lang="en-US" sz="1850" dirty="0"/>
          </a:p>
        </p:txBody>
      </p:sp>
      <p:sp>
        <p:nvSpPr>
          <p:cNvPr id="6" name="Text 3"/>
          <p:cNvSpPr/>
          <p:nvPr/>
        </p:nvSpPr>
        <p:spPr>
          <a:xfrm>
            <a:off x="6186249" y="3026331"/>
            <a:ext cx="3722132" cy="320040"/>
          </a:xfrm>
          <a:prstGeom prst="rect">
            <a:avLst/>
          </a:prstGeom>
          <a:noFill/>
          <a:ln/>
        </p:spPr>
        <p:txBody>
          <a:bodyPr wrap="none" lIns="0" tIns="0" rIns="0" bIns="0" rtlCol="0" anchor="t"/>
          <a:lstStyle/>
          <a:p>
            <a:pPr algn="ctr" indent="0" marL="0">
              <a:lnSpc>
                <a:spcPts val="2500"/>
              </a:lnSpc>
              <a:buNone/>
            </a:pPr>
            <a:r>
              <a:rPr lang="en-US" sz="1550" dirty="0">
                <a:solidFill>
                  <a:srgbClr val="FFFFFF"/>
                </a:solidFill>
                <a:latin typeface="PT Sans" pitchFamily="34" charset="0"/>
                <a:ea typeface="PT Sans" pitchFamily="34" charset="-122"/>
                <a:cs typeface="PT Sans" pitchFamily="34" charset="-120"/>
              </a:rPr>
              <a:t>Consistently higher in malignant tumors.</a:t>
            </a:r>
            <a:endParaRPr lang="en-US" sz="1550" dirty="0"/>
          </a:p>
        </p:txBody>
      </p:sp>
      <p:sp>
        <p:nvSpPr>
          <p:cNvPr id="7" name="Text 4"/>
          <p:cNvSpPr/>
          <p:nvPr/>
        </p:nvSpPr>
        <p:spPr>
          <a:xfrm>
            <a:off x="10208300" y="1702713"/>
            <a:ext cx="3722251" cy="659844"/>
          </a:xfrm>
          <a:prstGeom prst="rect">
            <a:avLst/>
          </a:prstGeom>
          <a:noFill/>
          <a:ln/>
        </p:spPr>
        <p:txBody>
          <a:bodyPr wrap="none" lIns="0" tIns="0" rIns="0" bIns="0" rtlCol="0" anchor="t"/>
          <a:lstStyle/>
          <a:p>
            <a:pPr algn="ctr" indent="0" marL="0">
              <a:lnSpc>
                <a:spcPts val="5150"/>
              </a:lnSpc>
              <a:buNone/>
            </a:pPr>
            <a:r>
              <a:rPr lang="en-US" sz="5150" dirty="0">
                <a:solidFill>
                  <a:srgbClr val="FFFFFF"/>
                </a:solidFill>
                <a:latin typeface="Nunito Semi Bold" pitchFamily="34" charset="0"/>
                <a:ea typeface="Nunito Semi Bold" pitchFamily="34" charset="-122"/>
                <a:cs typeface="Nunito Semi Bold" pitchFamily="34" charset="-120"/>
              </a:rPr>
              <a:t>2</a:t>
            </a:r>
            <a:endParaRPr lang="en-US" sz="5150" dirty="0"/>
          </a:p>
        </p:txBody>
      </p:sp>
      <p:sp>
        <p:nvSpPr>
          <p:cNvPr id="8" name="Text 5"/>
          <p:cNvSpPr/>
          <p:nvPr/>
        </p:nvSpPr>
        <p:spPr>
          <a:xfrm>
            <a:off x="10893028" y="2612350"/>
            <a:ext cx="2352675" cy="294084"/>
          </a:xfrm>
          <a:prstGeom prst="rect">
            <a:avLst/>
          </a:prstGeom>
          <a:noFill/>
          <a:ln/>
        </p:spPr>
        <p:txBody>
          <a:bodyPr wrap="none" lIns="0" tIns="0" rIns="0" bIns="0" rtlCol="0" anchor="t"/>
          <a:lstStyle/>
          <a:p>
            <a:pPr algn="ctr"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Radius &amp; Perimeter</a:t>
            </a:r>
            <a:endParaRPr lang="en-US" sz="1850" dirty="0"/>
          </a:p>
        </p:txBody>
      </p:sp>
      <p:sp>
        <p:nvSpPr>
          <p:cNvPr id="9" name="Text 6"/>
          <p:cNvSpPr/>
          <p:nvPr/>
        </p:nvSpPr>
        <p:spPr>
          <a:xfrm>
            <a:off x="10208300" y="3026331"/>
            <a:ext cx="3722251" cy="320040"/>
          </a:xfrm>
          <a:prstGeom prst="rect">
            <a:avLst/>
          </a:prstGeom>
          <a:noFill/>
          <a:ln/>
        </p:spPr>
        <p:txBody>
          <a:bodyPr wrap="none" lIns="0" tIns="0" rIns="0" bIns="0" rtlCol="0" anchor="t"/>
          <a:lstStyle/>
          <a:p>
            <a:pPr algn="ctr" indent="0" marL="0">
              <a:lnSpc>
                <a:spcPts val="2500"/>
              </a:lnSpc>
              <a:buNone/>
            </a:pPr>
            <a:r>
              <a:rPr lang="en-US" sz="1550" dirty="0">
                <a:solidFill>
                  <a:srgbClr val="FFFFFF"/>
                </a:solidFill>
                <a:latin typeface="PT Sans" pitchFamily="34" charset="0"/>
                <a:ea typeface="PT Sans" pitchFamily="34" charset="-122"/>
                <a:cs typeface="PT Sans" pitchFamily="34" charset="-120"/>
              </a:rPr>
              <a:t>Larger for malignant tumors.</a:t>
            </a:r>
            <a:endParaRPr lang="en-US" sz="1550" dirty="0"/>
          </a:p>
        </p:txBody>
      </p:sp>
      <p:sp>
        <p:nvSpPr>
          <p:cNvPr id="10" name="Text 7"/>
          <p:cNvSpPr/>
          <p:nvPr/>
        </p:nvSpPr>
        <p:spPr>
          <a:xfrm>
            <a:off x="8197215" y="4046101"/>
            <a:ext cx="3722251" cy="659844"/>
          </a:xfrm>
          <a:prstGeom prst="rect">
            <a:avLst/>
          </a:prstGeom>
          <a:noFill/>
          <a:ln/>
        </p:spPr>
        <p:txBody>
          <a:bodyPr wrap="none" lIns="0" tIns="0" rIns="0" bIns="0" rtlCol="0" anchor="t"/>
          <a:lstStyle/>
          <a:p>
            <a:pPr algn="ctr" indent="0" marL="0">
              <a:lnSpc>
                <a:spcPts val="5150"/>
              </a:lnSpc>
              <a:buNone/>
            </a:pPr>
            <a:r>
              <a:rPr lang="en-US" sz="5150" dirty="0">
                <a:solidFill>
                  <a:srgbClr val="FFFFFF"/>
                </a:solidFill>
                <a:latin typeface="Nunito Semi Bold" pitchFamily="34" charset="0"/>
                <a:ea typeface="Nunito Semi Bold" pitchFamily="34" charset="-122"/>
                <a:cs typeface="Nunito Semi Bold" pitchFamily="34" charset="-120"/>
              </a:rPr>
              <a:t>3</a:t>
            </a:r>
            <a:endParaRPr lang="en-US" sz="5150" dirty="0"/>
          </a:p>
        </p:txBody>
      </p:sp>
      <p:sp>
        <p:nvSpPr>
          <p:cNvPr id="11" name="Text 8"/>
          <p:cNvSpPr/>
          <p:nvPr/>
        </p:nvSpPr>
        <p:spPr>
          <a:xfrm>
            <a:off x="8672989" y="4955738"/>
            <a:ext cx="2770584" cy="294084"/>
          </a:xfrm>
          <a:prstGeom prst="rect">
            <a:avLst/>
          </a:prstGeom>
          <a:noFill/>
          <a:ln/>
        </p:spPr>
        <p:txBody>
          <a:bodyPr wrap="none" lIns="0" tIns="0" rIns="0" bIns="0" rtlCol="0" anchor="t"/>
          <a:lstStyle/>
          <a:p>
            <a:pPr algn="ctr" indent="0" marL="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Concavity &amp; Compactness</a:t>
            </a:r>
            <a:endParaRPr lang="en-US" sz="1850" dirty="0"/>
          </a:p>
        </p:txBody>
      </p:sp>
      <p:sp>
        <p:nvSpPr>
          <p:cNvPr id="12" name="Text 9"/>
          <p:cNvSpPr/>
          <p:nvPr/>
        </p:nvSpPr>
        <p:spPr>
          <a:xfrm>
            <a:off x="8197215" y="5369719"/>
            <a:ext cx="3722251" cy="640080"/>
          </a:xfrm>
          <a:prstGeom prst="rect">
            <a:avLst/>
          </a:prstGeom>
          <a:noFill/>
          <a:ln/>
        </p:spPr>
        <p:txBody>
          <a:bodyPr wrap="square" lIns="0" tIns="0" rIns="0" bIns="0" rtlCol="0" anchor="t"/>
          <a:lstStyle/>
          <a:p>
            <a:pPr algn="ctr" indent="0" marL="0">
              <a:lnSpc>
                <a:spcPts val="2500"/>
              </a:lnSpc>
              <a:buNone/>
            </a:pPr>
            <a:r>
              <a:rPr lang="en-US" sz="1550" dirty="0">
                <a:solidFill>
                  <a:srgbClr val="FFFFFF"/>
                </a:solidFill>
                <a:latin typeface="PT Sans" pitchFamily="34" charset="0"/>
                <a:ea typeface="PT Sans" pitchFamily="34" charset="-122"/>
                <a:cs typeface="PT Sans" pitchFamily="34" charset="-120"/>
              </a:rPr>
              <a:t>Higher in malignant tumors, indicating irregularity.</a:t>
            </a:r>
            <a:endParaRPr lang="en-US" sz="1550" dirty="0"/>
          </a:p>
        </p:txBody>
      </p:sp>
      <p:sp>
        <p:nvSpPr>
          <p:cNvPr id="13" name="Text 10"/>
          <p:cNvSpPr/>
          <p:nvPr/>
        </p:nvSpPr>
        <p:spPr>
          <a:xfrm>
            <a:off x="6186249" y="6234708"/>
            <a:ext cx="7744301" cy="1280160"/>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PT Sans" pitchFamily="34" charset="0"/>
                <a:ea typeface="PT Sans" pitchFamily="34" charset="-122"/>
                <a:cs typeface="PT Sans" pitchFamily="34" charset="-120"/>
              </a:rPr>
              <a:t>Malignant tumors consistently exhibit higher mean values across most features. Features like area and perimeter show drastic differences, indicating tumor size as a critical differentiator. Irregularity features, such as concavity and compactness, are also significantly higher in malignant cases.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1141" y="617101"/>
            <a:ext cx="7574518" cy="1318736"/>
          </a:xfrm>
          <a:prstGeom prst="rect">
            <a:avLst/>
          </a:prstGeom>
          <a:noFill/>
          <a:ln/>
        </p:spPr>
        <p:txBody>
          <a:bodyPr wrap="square" lIns="0" tIns="0" rIns="0" bIns="0" rtlCol="0" anchor="t"/>
          <a:lstStyle/>
          <a:p>
            <a:pPr algn="l" indent="0" marL="0">
              <a:lnSpc>
                <a:spcPts val="5150"/>
              </a:lnSpc>
              <a:buNone/>
            </a:pPr>
            <a:r>
              <a:rPr lang="en-US" sz="4150" dirty="0">
                <a:solidFill>
                  <a:srgbClr val="FFFFFF"/>
                </a:solidFill>
                <a:latin typeface="Nunito Semi Bold" pitchFamily="34" charset="0"/>
                <a:ea typeface="Nunito Semi Bold" pitchFamily="34" charset="-122"/>
                <a:cs typeface="Nunito Semi Bold" pitchFamily="34" charset="-120"/>
              </a:rPr>
              <a:t>Pairplot of Top Predictive Features</a:t>
            </a:r>
            <a:endParaRPr lang="en-US" sz="4150" dirty="0"/>
          </a:p>
        </p:txBody>
      </p:sp>
      <p:sp>
        <p:nvSpPr>
          <p:cNvPr id="4" name="Text 1"/>
          <p:cNvSpPr/>
          <p:nvPr/>
        </p:nvSpPr>
        <p:spPr>
          <a:xfrm>
            <a:off x="6271141" y="2272070"/>
            <a:ext cx="7574518" cy="1434465"/>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The pairplot visually confirms strong class separation between malignant and benign tumors based on top predictive features. Malignant tumors consistently show higher values for radius_mean, perimeter_mean, area_mean, and concavity_mean.</a:t>
            </a:r>
            <a:endParaRPr lang="en-US" sz="1750" dirty="0"/>
          </a:p>
        </p:txBody>
      </p:sp>
      <p:sp>
        <p:nvSpPr>
          <p:cNvPr id="5" name="Shape 2"/>
          <p:cNvSpPr/>
          <p:nvPr/>
        </p:nvSpPr>
        <p:spPr>
          <a:xfrm>
            <a:off x="6271141" y="3958709"/>
            <a:ext cx="504468" cy="504468"/>
          </a:xfrm>
          <a:prstGeom prst="roundRect">
            <a:avLst>
              <a:gd name="adj" fmla="val 66672"/>
            </a:avLst>
          </a:prstGeom>
          <a:solidFill>
            <a:srgbClr val="00002E"/>
          </a:solidFill>
          <a:ln w="22860">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6365081" y="4013061"/>
            <a:ext cx="316468" cy="395645"/>
          </a:xfrm>
          <a:prstGeom prst="rect">
            <a:avLst/>
          </a:prstGeom>
        </p:spPr>
      </p:pic>
      <p:sp>
        <p:nvSpPr>
          <p:cNvPr id="7" name="Text 3"/>
          <p:cNvSpPr/>
          <p:nvPr/>
        </p:nvSpPr>
        <p:spPr>
          <a:xfrm>
            <a:off x="6999803" y="4035743"/>
            <a:ext cx="2739866" cy="329803"/>
          </a:xfrm>
          <a:prstGeom prst="rect">
            <a:avLst/>
          </a:prstGeom>
          <a:noFill/>
          <a:ln/>
        </p:spPr>
        <p:txBody>
          <a:bodyPr wrap="none" lIns="0" tIns="0" rIns="0" bIns="0" rtlCol="0" anchor="t"/>
          <a:lstStyle/>
          <a:p>
            <a:pPr algn="l" indent="0" mar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Clear Class Separation</a:t>
            </a:r>
            <a:endParaRPr lang="en-US" sz="2050" dirty="0"/>
          </a:p>
        </p:txBody>
      </p:sp>
      <p:sp>
        <p:nvSpPr>
          <p:cNvPr id="8" name="Text 4"/>
          <p:cNvSpPr/>
          <p:nvPr/>
        </p:nvSpPr>
        <p:spPr>
          <a:xfrm>
            <a:off x="6999803" y="4499967"/>
            <a:ext cx="2918460" cy="1075849"/>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Malignant tumors (orange) cluster at higher values for key features.</a:t>
            </a:r>
            <a:endParaRPr lang="en-US" sz="1750" dirty="0"/>
          </a:p>
        </p:txBody>
      </p:sp>
      <p:sp>
        <p:nvSpPr>
          <p:cNvPr id="9" name="Shape 5"/>
          <p:cNvSpPr/>
          <p:nvPr/>
        </p:nvSpPr>
        <p:spPr>
          <a:xfrm>
            <a:off x="10198537" y="3958709"/>
            <a:ext cx="504468" cy="504468"/>
          </a:xfrm>
          <a:prstGeom prst="roundRect">
            <a:avLst>
              <a:gd name="adj" fmla="val 66672"/>
            </a:avLst>
          </a:prstGeom>
          <a:solidFill>
            <a:srgbClr val="00002E"/>
          </a:solidFill>
          <a:ln w="22860">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10292477" y="4013061"/>
            <a:ext cx="316468" cy="395645"/>
          </a:xfrm>
          <a:prstGeom prst="rect">
            <a:avLst/>
          </a:prstGeom>
        </p:spPr>
      </p:pic>
      <p:sp>
        <p:nvSpPr>
          <p:cNvPr id="11" name="Text 6"/>
          <p:cNvSpPr/>
          <p:nvPr/>
        </p:nvSpPr>
        <p:spPr>
          <a:xfrm>
            <a:off x="10927199" y="4035743"/>
            <a:ext cx="2918460" cy="659606"/>
          </a:xfrm>
          <a:prstGeom prst="rect">
            <a:avLst/>
          </a:prstGeom>
          <a:noFill/>
          <a:ln/>
        </p:spPr>
        <p:txBody>
          <a:bodyPr wrap="square" lIns="0" tIns="0" rIns="0" bIns="0" rtlCol="0" anchor="t"/>
          <a:lstStyle/>
          <a:p>
            <a:pPr algn="l" indent="0" mar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Strong Positive Correlation</a:t>
            </a:r>
            <a:endParaRPr lang="en-US" sz="2050" dirty="0"/>
          </a:p>
        </p:txBody>
      </p:sp>
      <p:sp>
        <p:nvSpPr>
          <p:cNvPr id="12" name="Text 7"/>
          <p:cNvSpPr/>
          <p:nvPr/>
        </p:nvSpPr>
        <p:spPr>
          <a:xfrm>
            <a:off x="10927199" y="4829770"/>
            <a:ext cx="2918460" cy="1075849"/>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Radius, perimeter, and area show high linear relationships.</a:t>
            </a:r>
            <a:endParaRPr lang="en-US" sz="1750" dirty="0"/>
          </a:p>
        </p:txBody>
      </p:sp>
      <p:sp>
        <p:nvSpPr>
          <p:cNvPr id="13" name="Shape 8"/>
          <p:cNvSpPr/>
          <p:nvPr/>
        </p:nvSpPr>
        <p:spPr>
          <a:xfrm>
            <a:off x="6271141" y="6354008"/>
            <a:ext cx="504468" cy="504468"/>
          </a:xfrm>
          <a:prstGeom prst="roundRect">
            <a:avLst>
              <a:gd name="adj" fmla="val 66672"/>
            </a:avLst>
          </a:prstGeom>
          <a:solidFill>
            <a:srgbClr val="00002E"/>
          </a:solidFill>
          <a:ln w="22860">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6365081" y="6408360"/>
            <a:ext cx="316468" cy="395645"/>
          </a:xfrm>
          <a:prstGeom prst="rect">
            <a:avLst/>
          </a:prstGeom>
        </p:spPr>
      </p:pic>
      <p:sp>
        <p:nvSpPr>
          <p:cNvPr id="15" name="Text 9"/>
          <p:cNvSpPr/>
          <p:nvPr/>
        </p:nvSpPr>
        <p:spPr>
          <a:xfrm>
            <a:off x="6999803" y="6431042"/>
            <a:ext cx="2653427" cy="329803"/>
          </a:xfrm>
          <a:prstGeom prst="rect">
            <a:avLst/>
          </a:prstGeom>
          <a:noFill/>
          <a:ln/>
        </p:spPr>
        <p:txBody>
          <a:bodyPr wrap="none" lIns="0" tIns="0" rIns="0" bIns="0" rtlCol="0" anchor="t"/>
          <a:lstStyle/>
          <a:p>
            <a:pPr algn="l" indent="0" mar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Concavity Mean Value</a:t>
            </a:r>
            <a:endParaRPr lang="en-US" sz="2050" dirty="0"/>
          </a:p>
        </p:txBody>
      </p:sp>
      <p:sp>
        <p:nvSpPr>
          <p:cNvPr id="16" name="Text 10"/>
          <p:cNvSpPr/>
          <p:nvPr/>
        </p:nvSpPr>
        <p:spPr>
          <a:xfrm>
            <a:off x="6999803" y="6895267"/>
            <a:ext cx="6845856" cy="717233"/>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Especially useful for distinguishing between classes due to distinct clustering.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666631"/>
            <a:ext cx="7857292"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Model Building and Evaluation</a:t>
            </a:r>
            <a:endParaRPr lang="en-US" sz="4400" dirty="0"/>
          </a:p>
        </p:txBody>
      </p:sp>
      <p:sp>
        <p:nvSpPr>
          <p:cNvPr id="3" name="Text 1"/>
          <p:cNvSpPr/>
          <p:nvPr/>
        </p:nvSpPr>
        <p:spPr>
          <a:xfrm>
            <a:off x="837724" y="1849398"/>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We trained and evaluated two supervised machine learning models: Logistic Regression and Random Forest Classifier. Both models were assessed based on accuracy, confusion matrix, and classification report. The dataset was split into training and testing sets, with stratification to maintain class balance.</a:t>
            </a:r>
            <a:endParaRPr lang="en-US" sz="1850" dirty="0"/>
          </a:p>
        </p:txBody>
      </p:sp>
      <p:sp>
        <p:nvSpPr>
          <p:cNvPr id="4" name="Text 2"/>
          <p:cNvSpPr/>
          <p:nvPr/>
        </p:nvSpPr>
        <p:spPr>
          <a:xfrm>
            <a:off x="837724" y="350698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Logistic Regression</a:t>
            </a:r>
            <a:endParaRPr lang="en-US" sz="2200" dirty="0"/>
          </a:p>
        </p:txBody>
      </p:sp>
      <p:sp>
        <p:nvSpPr>
          <p:cNvPr id="5" name="Text 3"/>
          <p:cNvSpPr/>
          <p:nvPr/>
        </p:nvSpPr>
        <p:spPr>
          <a:xfrm>
            <a:off x="837724" y="4098250"/>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Accuracy: 0.939</a:t>
            </a:r>
            <a:endParaRPr lang="en-US" sz="1850" dirty="0"/>
          </a:p>
        </p:txBody>
      </p:sp>
      <p:sp>
        <p:nvSpPr>
          <p:cNvPr id="6" name="Shape 4"/>
          <p:cNvSpPr/>
          <p:nvPr/>
        </p:nvSpPr>
        <p:spPr>
          <a:xfrm>
            <a:off x="837724" y="4750475"/>
            <a:ext cx="6185535" cy="1507927"/>
          </a:xfrm>
          <a:prstGeom prst="roundRect">
            <a:avLst>
              <a:gd name="adj" fmla="val 23812"/>
            </a:avLst>
          </a:prstGeom>
          <a:solidFill>
            <a:srgbClr val="483304"/>
          </a:solidFill>
          <a:ln/>
        </p:spPr>
      </p:sp>
      <p:sp>
        <p:nvSpPr>
          <p:cNvPr id="7" name="Shape 5"/>
          <p:cNvSpPr/>
          <p:nvPr/>
        </p:nvSpPr>
        <p:spPr>
          <a:xfrm>
            <a:off x="825818" y="4750475"/>
            <a:ext cx="6209348" cy="1507927"/>
          </a:xfrm>
          <a:prstGeom prst="roundRect">
            <a:avLst>
              <a:gd name="adj" fmla="val 2381"/>
            </a:avLst>
          </a:prstGeom>
          <a:solidFill>
            <a:srgbClr val="483304"/>
          </a:solidFill>
          <a:ln/>
        </p:spPr>
      </p:sp>
      <p:sp>
        <p:nvSpPr>
          <p:cNvPr id="8" name="Text 6"/>
          <p:cNvSpPr/>
          <p:nvPr/>
        </p:nvSpPr>
        <p:spPr>
          <a:xfrm>
            <a:off x="1065133" y="4929902"/>
            <a:ext cx="5730716"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highlight>
                  <a:srgbClr val="483304"/>
                </a:highlight>
                <a:latin typeface="Consolas" pitchFamily="34" charset="0"/>
                <a:ea typeface="Consolas" pitchFamily="34" charset="-122"/>
                <a:cs typeface="Consolas" pitchFamily="34" charset="-120"/>
              </a:rPr>
              <a:t>[[71 1] [ 6 36]]</a:t>
            </a:r>
            <a:endParaRPr lang="en-US" sz="1850" dirty="0"/>
          </a:p>
        </p:txBody>
      </p:sp>
      <p:sp>
        <p:nvSpPr>
          <p:cNvPr id="9" name="Text 7"/>
          <p:cNvSpPr/>
          <p:nvPr/>
        </p:nvSpPr>
        <p:spPr>
          <a:xfrm>
            <a:off x="7614761" y="3506986"/>
            <a:ext cx="3212663"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Random Forest Classifier</a:t>
            </a:r>
            <a:endParaRPr lang="en-US" sz="2200" dirty="0"/>
          </a:p>
        </p:txBody>
      </p:sp>
      <p:sp>
        <p:nvSpPr>
          <p:cNvPr id="10" name="Text 8"/>
          <p:cNvSpPr/>
          <p:nvPr/>
        </p:nvSpPr>
        <p:spPr>
          <a:xfrm>
            <a:off x="7614761" y="4098250"/>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Accuracy: 0.974</a:t>
            </a:r>
            <a:endParaRPr lang="en-US" sz="1850" dirty="0"/>
          </a:p>
        </p:txBody>
      </p:sp>
      <p:sp>
        <p:nvSpPr>
          <p:cNvPr id="11" name="Shape 9"/>
          <p:cNvSpPr/>
          <p:nvPr/>
        </p:nvSpPr>
        <p:spPr>
          <a:xfrm>
            <a:off x="7614761" y="4750475"/>
            <a:ext cx="6185535" cy="1507927"/>
          </a:xfrm>
          <a:prstGeom prst="roundRect">
            <a:avLst>
              <a:gd name="adj" fmla="val 23812"/>
            </a:avLst>
          </a:prstGeom>
          <a:solidFill>
            <a:srgbClr val="483304"/>
          </a:solidFill>
          <a:ln/>
        </p:spPr>
      </p:sp>
      <p:sp>
        <p:nvSpPr>
          <p:cNvPr id="12" name="Shape 10"/>
          <p:cNvSpPr/>
          <p:nvPr/>
        </p:nvSpPr>
        <p:spPr>
          <a:xfrm>
            <a:off x="7602855" y="4750475"/>
            <a:ext cx="6209348" cy="1507927"/>
          </a:xfrm>
          <a:prstGeom prst="roundRect">
            <a:avLst>
              <a:gd name="adj" fmla="val 2381"/>
            </a:avLst>
          </a:prstGeom>
          <a:solidFill>
            <a:srgbClr val="483304"/>
          </a:solidFill>
          <a:ln/>
        </p:spPr>
      </p:sp>
      <p:sp>
        <p:nvSpPr>
          <p:cNvPr id="13" name="Text 11"/>
          <p:cNvSpPr/>
          <p:nvPr/>
        </p:nvSpPr>
        <p:spPr>
          <a:xfrm>
            <a:off x="7842171" y="4929902"/>
            <a:ext cx="5730716"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highlight>
                  <a:srgbClr val="483304"/>
                </a:highlight>
                <a:latin typeface="Consolas" pitchFamily="34" charset="0"/>
                <a:ea typeface="Consolas" pitchFamily="34" charset="-122"/>
                <a:cs typeface="Consolas" pitchFamily="34" charset="-120"/>
              </a:rPr>
              <a:t>[[72 0] [ 3 39]]</a:t>
            </a:r>
            <a:endParaRPr lang="en-US" sz="1850" dirty="0"/>
          </a:p>
        </p:txBody>
      </p:sp>
      <p:sp>
        <p:nvSpPr>
          <p:cNvPr id="14" name="Text 12"/>
          <p:cNvSpPr/>
          <p:nvPr/>
        </p:nvSpPr>
        <p:spPr>
          <a:xfrm>
            <a:off x="837724" y="6796802"/>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 Random Forest Classifier outperformed Logistic Regression, achieving a higher accuracy. Its performance in correctly classifying malignant cases (recall for class 1) is particularly strong, which is critical in medical diagnostics.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18862" y="329089"/>
            <a:ext cx="4000738"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Key Takeaways and Next Steps</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algn="l" indent="0" marL="0">
              <a:lnSpc>
                <a:spcPts val="1500"/>
              </a:lnSpc>
              <a:buNone/>
            </a:pPr>
            <a:r>
              <a:rPr lang="en-US" sz="900" dirty="0">
                <a:solidFill>
                  <a:srgbClr val="FFFFFF"/>
                </a:solidFill>
                <a:latin typeface="PT Sans" pitchFamily="34" charset="0"/>
                <a:ea typeface="PT Sans" pitchFamily="34" charset="-122"/>
                <a:cs typeface="PT Sans" pitchFamily="34" charset="-120"/>
              </a:rPr>
              <a:t>Our analysis identified several highly predictive features for breast cancer diagnosis. The Random Forest model demonstrated superior performance in classifying tumors.</a:t>
            </a:r>
            <a:endParaRPr lang="en-US" sz="900" dirty="0"/>
          </a:p>
        </p:txBody>
      </p:sp>
      <p:sp>
        <p:nvSpPr>
          <p:cNvPr id="4" name="Text 2"/>
          <p:cNvSpPr/>
          <p:nvPr/>
        </p:nvSpPr>
        <p:spPr>
          <a:xfrm>
            <a:off x="3313986" y="2188726"/>
            <a:ext cx="1408033" cy="175974"/>
          </a:xfrm>
          <a:prstGeom prst="rect">
            <a:avLst/>
          </a:prstGeom>
          <a:noFill/>
          <a:ln/>
        </p:spPr>
        <p:txBody>
          <a:bodyPr wrap="none" lIns="0" tIns="0" rIns="0" bIns="0" rtlCol="0" anchor="t"/>
          <a:lstStyle/>
          <a:p>
            <a:pPr algn="r" indent="0" marL="0">
              <a:lnSpc>
                <a:spcPts val="1350"/>
              </a:lnSpc>
              <a:buNone/>
            </a:pPr>
            <a:r>
              <a:rPr lang="en-US" sz="1100" dirty="0">
                <a:solidFill>
                  <a:srgbClr val="FFFFFF"/>
                </a:solidFill>
                <a:latin typeface="Nunito Semi Bold" pitchFamily="34" charset="0"/>
                <a:ea typeface="Nunito Semi Bold" pitchFamily="34" charset="-122"/>
                <a:cs typeface="Nunito Semi Bold" pitchFamily="34" charset="-120"/>
              </a:rPr>
              <a:t>Model Refinement</a:t>
            </a:r>
            <a:endParaRPr lang="en-US" sz="1100" dirty="0"/>
          </a:p>
        </p:txBody>
      </p:sp>
      <p:sp>
        <p:nvSpPr>
          <p:cNvPr id="5" name="Text 3"/>
          <p:cNvSpPr/>
          <p:nvPr/>
        </p:nvSpPr>
        <p:spPr>
          <a:xfrm>
            <a:off x="418862" y="2436495"/>
            <a:ext cx="4303157" cy="191453"/>
          </a:xfrm>
          <a:prstGeom prst="rect">
            <a:avLst/>
          </a:prstGeom>
          <a:noFill/>
          <a:ln/>
        </p:spPr>
        <p:txBody>
          <a:bodyPr wrap="none" lIns="0" tIns="0" rIns="0" bIns="0" rtlCol="0" anchor="t"/>
          <a:lstStyle/>
          <a:p>
            <a:pPr algn="r" indent="0" marL="0">
              <a:lnSpc>
                <a:spcPts val="1500"/>
              </a:lnSpc>
              <a:buNone/>
            </a:pPr>
            <a:r>
              <a:rPr lang="en-US" sz="900" dirty="0">
                <a:solidFill>
                  <a:srgbClr val="FFFFFF"/>
                </a:solidFill>
                <a:latin typeface="PT Sans" pitchFamily="34" charset="0"/>
                <a:ea typeface="PT Sans" pitchFamily="34" charset="-122"/>
                <a:cs typeface="PT Sans" pitchFamily="34" charset="-120"/>
              </a:rPr>
              <a:t>Explore advanced ensemble methods or neural networks.</a:t>
            </a:r>
            <a:endParaRPr lang="en-US" sz="900" dirty="0"/>
          </a:p>
        </p:txBody>
      </p:sp>
      <p:pic>
        <p:nvPicPr>
          <p:cNvPr id="6" name="Image 0" descr="preencoded.png">    </p:cNvPr>
          <p:cNvPicPr>
            <a:picLocks noChangeAspect="1"/>
          </p:cNvPicPr>
          <p:nvPr/>
        </p:nvPicPr>
        <p:blipFill>
          <a:blip r:embed="rId1"/>
          <a:stretch>
            <a:fillRect/>
          </a:stretch>
        </p:blipFill>
        <p:spPr>
          <a:xfrm>
            <a:off x="4901446" y="1246346"/>
            <a:ext cx="4827389" cy="4827389"/>
          </a:xfrm>
          <a:prstGeom prst="rect">
            <a:avLst/>
          </a:prstGeom>
        </p:spPr>
      </p:pic>
      <p:pic>
        <p:nvPicPr>
          <p:cNvPr id="7" name="Image 1" descr="preencoded.png">    </p:cNvPr>
          <p:cNvPicPr>
            <a:picLocks noChangeAspect="1"/>
          </p:cNvPicPr>
          <p:nvPr/>
        </p:nvPicPr>
        <p:blipFill>
          <a:blip r:embed="rId2"/>
          <a:stretch>
            <a:fillRect/>
          </a:stretch>
        </p:blipFill>
        <p:spPr>
          <a:xfrm>
            <a:off x="6253936" y="2165687"/>
            <a:ext cx="179070" cy="223838"/>
          </a:xfrm>
          <a:prstGeom prst="rect">
            <a:avLst/>
          </a:prstGeom>
        </p:spPr>
      </p:pic>
      <p:sp>
        <p:nvSpPr>
          <p:cNvPr id="8" name="Text 4"/>
          <p:cNvSpPr/>
          <p:nvPr/>
        </p:nvSpPr>
        <p:spPr>
          <a:xfrm>
            <a:off x="9908262" y="2188726"/>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FFFFFF"/>
                </a:solidFill>
                <a:latin typeface="Nunito Semi Bold" pitchFamily="34" charset="0"/>
                <a:ea typeface="Nunito Semi Bold" pitchFamily="34" charset="-122"/>
                <a:cs typeface="Nunito Semi Bold" pitchFamily="34" charset="-120"/>
              </a:rPr>
              <a:t>Feature Engineering</a:t>
            </a:r>
            <a:endParaRPr lang="en-US" sz="1100" dirty="0"/>
          </a:p>
        </p:txBody>
      </p:sp>
      <p:sp>
        <p:nvSpPr>
          <p:cNvPr id="9" name="Text 5"/>
          <p:cNvSpPr/>
          <p:nvPr/>
        </p:nvSpPr>
        <p:spPr>
          <a:xfrm>
            <a:off x="9908262" y="2436495"/>
            <a:ext cx="4303276" cy="191453"/>
          </a:xfrm>
          <a:prstGeom prst="rect">
            <a:avLst/>
          </a:prstGeom>
          <a:noFill/>
          <a:ln/>
        </p:spPr>
        <p:txBody>
          <a:bodyPr wrap="none" lIns="0" tIns="0" rIns="0" bIns="0" rtlCol="0" anchor="t"/>
          <a:lstStyle/>
          <a:p>
            <a:pPr algn="l" indent="0" marL="0">
              <a:lnSpc>
                <a:spcPts val="1500"/>
              </a:lnSpc>
              <a:buNone/>
            </a:pPr>
            <a:r>
              <a:rPr lang="en-US" sz="900" dirty="0">
                <a:solidFill>
                  <a:srgbClr val="FFFFFF"/>
                </a:solidFill>
                <a:latin typeface="PT Sans" pitchFamily="34" charset="0"/>
                <a:ea typeface="PT Sans" pitchFamily="34" charset="-122"/>
                <a:cs typeface="PT Sans" pitchFamily="34" charset="-120"/>
              </a:rPr>
              <a:t>Create new features from existing ones to improve model performance.</a:t>
            </a:r>
            <a:endParaRPr lang="en-US" sz="900" dirty="0"/>
          </a:p>
        </p:txBody>
      </p:sp>
      <p:pic>
        <p:nvPicPr>
          <p:cNvPr id="10" name="Image 2" descr="preencoded.png">    </p:cNvPr>
          <p:cNvPicPr>
            <a:picLocks noChangeAspect="1"/>
          </p:cNvPicPr>
          <p:nvPr/>
        </p:nvPicPr>
        <p:blipFill>
          <a:blip r:embed="rId3"/>
          <a:stretch>
            <a:fillRect/>
          </a:stretch>
        </p:blipFill>
        <p:spPr>
          <a:xfrm>
            <a:off x="4901446" y="1246346"/>
            <a:ext cx="4827389" cy="4827389"/>
          </a:xfrm>
          <a:prstGeom prst="rect">
            <a:avLst/>
          </a:prstGeom>
        </p:spPr>
      </p:pic>
      <p:pic>
        <p:nvPicPr>
          <p:cNvPr id="11" name="Image 3" descr="preencoded.png">    </p:cNvPr>
          <p:cNvPicPr>
            <a:picLocks noChangeAspect="1"/>
          </p:cNvPicPr>
          <p:nvPr/>
        </p:nvPicPr>
        <p:blipFill>
          <a:blip r:embed="rId4"/>
          <a:stretch>
            <a:fillRect/>
          </a:stretch>
        </p:blipFill>
        <p:spPr>
          <a:xfrm>
            <a:off x="8607802" y="2576453"/>
            <a:ext cx="179070" cy="223838"/>
          </a:xfrm>
          <a:prstGeom prst="rect">
            <a:avLst/>
          </a:prstGeom>
        </p:spPr>
      </p:pic>
      <p:sp>
        <p:nvSpPr>
          <p:cNvPr id="12" name="Text 6"/>
          <p:cNvSpPr/>
          <p:nvPr/>
        </p:nvSpPr>
        <p:spPr>
          <a:xfrm>
            <a:off x="9908262" y="4692134"/>
            <a:ext cx="1527334" cy="175974"/>
          </a:xfrm>
          <a:prstGeom prst="rect">
            <a:avLst/>
          </a:prstGeom>
          <a:noFill/>
          <a:ln/>
        </p:spPr>
        <p:txBody>
          <a:bodyPr wrap="none" lIns="0" tIns="0" rIns="0" bIns="0" rtlCol="0" anchor="t"/>
          <a:lstStyle/>
          <a:p>
            <a:pPr algn="l" indent="0" marL="0">
              <a:lnSpc>
                <a:spcPts val="1350"/>
              </a:lnSpc>
              <a:buNone/>
            </a:pPr>
            <a:r>
              <a:rPr lang="en-US" sz="1100" dirty="0">
                <a:solidFill>
                  <a:srgbClr val="FFFFFF"/>
                </a:solidFill>
                <a:latin typeface="Nunito Semi Bold" pitchFamily="34" charset="0"/>
                <a:ea typeface="Nunito Semi Bold" pitchFamily="34" charset="-122"/>
                <a:cs typeface="Nunito Semi Bold" pitchFamily="34" charset="-120"/>
              </a:rPr>
              <a:t>Hyperparameter Tuning</a:t>
            </a:r>
            <a:endParaRPr lang="en-US" sz="1100" dirty="0"/>
          </a:p>
        </p:txBody>
      </p:sp>
      <p:sp>
        <p:nvSpPr>
          <p:cNvPr id="13" name="Text 7"/>
          <p:cNvSpPr/>
          <p:nvPr/>
        </p:nvSpPr>
        <p:spPr>
          <a:xfrm>
            <a:off x="9908262" y="4939903"/>
            <a:ext cx="4303276" cy="191453"/>
          </a:xfrm>
          <a:prstGeom prst="rect">
            <a:avLst/>
          </a:prstGeom>
          <a:noFill/>
          <a:ln/>
        </p:spPr>
        <p:txBody>
          <a:bodyPr wrap="none" lIns="0" tIns="0" rIns="0" bIns="0" rtlCol="0" anchor="t"/>
          <a:lstStyle/>
          <a:p>
            <a:pPr algn="l" indent="0" marL="0">
              <a:lnSpc>
                <a:spcPts val="1500"/>
              </a:lnSpc>
              <a:buNone/>
            </a:pPr>
            <a:r>
              <a:rPr lang="en-US" sz="900" dirty="0">
                <a:solidFill>
                  <a:srgbClr val="FFFFFF"/>
                </a:solidFill>
                <a:latin typeface="PT Sans" pitchFamily="34" charset="0"/>
                <a:ea typeface="PT Sans" pitchFamily="34" charset="-122"/>
                <a:cs typeface="PT Sans" pitchFamily="34" charset="-120"/>
              </a:rPr>
              <a:t>Optimize model parameters for even better accuracy and robustness.</a:t>
            </a:r>
            <a:endParaRPr lang="en-US" sz="900" dirty="0"/>
          </a:p>
        </p:txBody>
      </p:sp>
      <p:pic>
        <p:nvPicPr>
          <p:cNvPr id="14" name="Image 4" descr="preencoded.png">    </p:cNvPr>
          <p:cNvPicPr>
            <a:picLocks noChangeAspect="1"/>
          </p:cNvPicPr>
          <p:nvPr/>
        </p:nvPicPr>
        <p:blipFill>
          <a:blip r:embed="rId5"/>
          <a:stretch>
            <a:fillRect/>
          </a:stretch>
        </p:blipFill>
        <p:spPr>
          <a:xfrm>
            <a:off x="4901446" y="1246346"/>
            <a:ext cx="4827389" cy="4827389"/>
          </a:xfrm>
          <a:prstGeom prst="rect">
            <a:avLst/>
          </a:prstGeom>
        </p:spPr>
      </p:pic>
      <p:pic>
        <p:nvPicPr>
          <p:cNvPr id="15" name="Image 5" descr="preencoded.png">    </p:cNvPr>
          <p:cNvPicPr>
            <a:picLocks noChangeAspect="1"/>
          </p:cNvPicPr>
          <p:nvPr/>
        </p:nvPicPr>
        <p:blipFill>
          <a:blip r:embed="rId6"/>
          <a:stretch>
            <a:fillRect/>
          </a:stretch>
        </p:blipFill>
        <p:spPr>
          <a:xfrm>
            <a:off x="8197036" y="4930319"/>
            <a:ext cx="179070" cy="223838"/>
          </a:xfrm>
          <a:prstGeom prst="rect">
            <a:avLst/>
          </a:prstGeom>
        </p:spPr>
      </p:pic>
      <p:sp>
        <p:nvSpPr>
          <p:cNvPr id="16" name="Text 8"/>
          <p:cNvSpPr/>
          <p:nvPr/>
        </p:nvSpPr>
        <p:spPr>
          <a:xfrm>
            <a:off x="3313986" y="4692134"/>
            <a:ext cx="1408033" cy="175974"/>
          </a:xfrm>
          <a:prstGeom prst="rect">
            <a:avLst/>
          </a:prstGeom>
          <a:noFill/>
          <a:ln/>
        </p:spPr>
        <p:txBody>
          <a:bodyPr wrap="none" lIns="0" tIns="0" rIns="0" bIns="0" rtlCol="0" anchor="t"/>
          <a:lstStyle/>
          <a:p>
            <a:pPr algn="r" indent="0" marL="0">
              <a:lnSpc>
                <a:spcPts val="1350"/>
              </a:lnSpc>
              <a:buNone/>
            </a:pPr>
            <a:r>
              <a:rPr lang="en-US" sz="1100" dirty="0">
                <a:solidFill>
                  <a:srgbClr val="FFFFFF"/>
                </a:solidFill>
                <a:latin typeface="Nunito Semi Bold" pitchFamily="34" charset="0"/>
                <a:ea typeface="Nunito Semi Bold" pitchFamily="34" charset="-122"/>
                <a:cs typeface="Nunito Semi Bold" pitchFamily="34" charset="-120"/>
              </a:rPr>
              <a:t>Clinical Validation</a:t>
            </a:r>
            <a:endParaRPr lang="en-US" sz="1100" dirty="0"/>
          </a:p>
        </p:txBody>
      </p:sp>
      <p:sp>
        <p:nvSpPr>
          <p:cNvPr id="17" name="Text 9"/>
          <p:cNvSpPr/>
          <p:nvPr/>
        </p:nvSpPr>
        <p:spPr>
          <a:xfrm>
            <a:off x="418862" y="4939903"/>
            <a:ext cx="4303157" cy="191453"/>
          </a:xfrm>
          <a:prstGeom prst="rect">
            <a:avLst/>
          </a:prstGeom>
          <a:noFill/>
          <a:ln/>
        </p:spPr>
        <p:txBody>
          <a:bodyPr wrap="none" lIns="0" tIns="0" rIns="0" bIns="0" rtlCol="0" anchor="t"/>
          <a:lstStyle/>
          <a:p>
            <a:pPr algn="r" indent="0" marL="0">
              <a:lnSpc>
                <a:spcPts val="1500"/>
              </a:lnSpc>
              <a:buNone/>
            </a:pPr>
            <a:r>
              <a:rPr lang="en-US" sz="900" dirty="0">
                <a:solidFill>
                  <a:srgbClr val="FFFFFF"/>
                </a:solidFill>
                <a:latin typeface="PT Sans" pitchFamily="34" charset="0"/>
                <a:ea typeface="PT Sans" pitchFamily="34" charset="-122"/>
                <a:cs typeface="PT Sans" pitchFamily="34" charset="-120"/>
              </a:rPr>
              <a:t>Collaborate with medical professionals for real-world testing.</a:t>
            </a:r>
            <a:endParaRPr lang="en-US" sz="900" dirty="0"/>
          </a:p>
        </p:txBody>
      </p:sp>
      <p:pic>
        <p:nvPicPr>
          <p:cNvPr id="18" name="Image 6" descr="preencoded.png">    </p:cNvPr>
          <p:cNvPicPr>
            <a:picLocks noChangeAspect="1"/>
          </p:cNvPicPr>
          <p:nvPr/>
        </p:nvPicPr>
        <p:blipFill>
          <a:blip r:embed="rId7"/>
          <a:stretch>
            <a:fillRect/>
          </a:stretch>
        </p:blipFill>
        <p:spPr>
          <a:xfrm>
            <a:off x="4901446" y="1246346"/>
            <a:ext cx="4827389" cy="4827389"/>
          </a:xfrm>
          <a:prstGeom prst="rect">
            <a:avLst/>
          </a:prstGeom>
        </p:spPr>
      </p:pic>
      <p:pic>
        <p:nvPicPr>
          <p:cNvPr id="19" name="Image 7" descr="preencoded.png">    </p:cNvPr>
          <p:cNvPicPr>
            <a:picLocks noChangeAspect="1"/>
          </p:cNvPicPr>
          <p:nvPr/>
        </p:nvPicPr>
        <p:blipFill>
          <a:blip r:embed="rId8"/>
          <a:stretch>
            <a:fillRect/>
          </a:stretch>
        </p:blipFill>
        <p:spPr>
          <a:xfrm>
            <a:off x="5843171" y="4519553"/>
            <a:ext cx="179070" cy="223838"/>
          </a:xfrm>
          <a:prstGeom prst="rect">
            <a:avLst/>
          </a:prstGeom>
        </p:spPr>
      </p:pic>
      <p:pic>
        <p:nvPicPr>
          <p:cNvPr id="20" name="Image 8" descr="preencoded.png">    </p:cNvPr>
          <p:cNvPicPr>
            <a:picLocks noChangeAspect="1"/>
          </p:cNvPicPr>
          <p:nvPr/>
        </p:nvPicPr>
        <p:blipFill>
          <a:blip r:embed="rId9"/>
          <a:stretch>
            <a:fillRect/>
          </a:stretch>
        </p:blipFill>
        <p:spPr>
          <a:xfrm>
            <a:off x="418862" y="6208276"/>
            <a:ext cx="11079480" cy="6423660"/>
          </a:xfrm>
          <a:prstGeom prst="rect">
            <a:avLst/>
          </a:prstGeom>
        </p:spPr>
      </p:pic>
      <p:sp>
        <p:nvSpPr>
          <p:cNvPr id="21" name="Text 10"/>
          <p:cNvSpPr/>
          <p:nvPr/>
        </p:nvSpPr>
        <p:spPr>
          <a:xfrm>
            <a:off x="418862" y="12766477"/>
            <a:ext cx="13792676" cy="191453"/>
          </a:xfrm>
          <a:prstGeom prst="rect">
            <a:avLst/>
          </a:prstGeom>
          <a:noFill/>
          <a:ln/>
        </p:spPr>
        <p:txBody>
          <a:bodyPr wrap="none" lIns="0" tIns="0" rIns="0" bIns="0" rtlCol="0" anchor="t"/>
          <a:lstStyle/>
          <a:p>
            <a:pPr algn="l" indent="0" marL="0">
              <a:lnSpc>
                <a:spcPts val="1500"/>
              </a:lnSpc>
              <a:buNone/>
            </a:pPr>
            <a:r>
              <a:rPr lang="en-US" sz="900" dirty="0">
                <a:solidFill>
                  <a:srgbClr val="FFFFFF"/>
                </a:solidFill>
                <a:latin typeface="PT Sans" pitchFamily="34" charset="0"/>
                <a:ea typeface="PT Sans" pitchFamily="34" charset="-122"/>
                <a:cs typeface="PT Sans" pitchFamily="34" charset="-120"/>
              </a:rPr>
              <a:t>Moving forward, we will focus on enhancing model performance and preparing for practical application.</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102763"/>
            <a:ext cx="5809655"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Final Project Overview</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Project Achievements</a:t>
            </a:r>
            <a:endParaRPr lang="en-US" sz="2200" dirty="0"/>
          </a:p>
        </p:txBody>
      </p:sp>
      <p:sp>
        <p:nvSpPr>
          <p:cNvPr id="4" name="Text 2"/>
          <p:cNvSpPr/>
          <p:nvPr/>
        </p:nvSpPr>
        <p:spPr>
          <a:xfrm>
            <a:off x="837724" y="3996333"/>
            <a:ext cx="3928586"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We developed machine learning models. These models predict tumor diagnosis (benign/malignant). They utilize cell nuclei features.</a:t>
            </a:r>
            <a:endParaRPr lang="en-US" sz="1850" dirty="0"/>
          </a:p>
        </p:txBody>
      </p:sp>
      <p:sp>
        <p:nvSpPr>
          <p:cNvPr id="5" name="Text 3"/>
          <p:cNvSpPr/>
          <p:nvPr/>
        </p:nvSpPr>
        <p:spPr>
          <a:xfrm>
            <a:off x="5357813" y="340506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Core Findings</a:t>
            </a:r>
            <a:endParaRPr lang="en-US" sz="2200" dirty="0"/>
          </a:p>
        </p:txBody>
      </p:sp>
      <p:sp>
        <p:nvSpPr>
          <p:cNvPr id="6" name="Text 4"/>
          <p:cNvSpPr/>
          <p:nvPr/>
        </p:nvSpPr>
        <p:spPr>
          <a:xfrm>
            <a:off x="5357813" y="3996333"/>
            <a:ext cx="3928586" cy="1915120"/>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Key features like radius and concavity mean predict malignancy. Random Forest showed superior performance. Visual analysis confirmed clear class separation.</a:t>
            </a:r>
            <a:endParaRPr lang="en-US" sz="1850" dirty="0"/>
          </a:p>
        </p:txBody>
      </p:sp>
      <p:sp>
        <p:nvSpPr>
          <p:cNvPr id="7" name="Text 5"/>
          <p:cNvSpPr/>
          <p:nvPr/>
        </p:nvSpPr>
        <p:spPr>
          <a:xfrm>
            <a:off x="9877901" y="340506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Clinical Impact</a:t>
            </a:r>
            <a:endParaRPr lang="en-US" sz="2200" dirty="0"/>
          </a:p>
        </p:txBody>
      </p:sp>
      <p:sp>
        <p:nvSpPr>
          <p:cNvPr id="8" name="Text 6"/>
          <p:cNvSpPr/>
          <p:nvPr/>
        </p:nvSpPr>
        <p:spPr>
          <a:xfrm>
            <a:off x="9877901" y="3996333"/>
            <a:ext cx="3928586"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Our models can assist doctors in early diagnosis. They enable automated triage of cases. Critical diagnostic metrics are also highlighted.</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2025-06-08T18:00:32Z</dcterms:created>
  <dcterms:modified xsi:type="dcterms:W3CDTF">2025-06-08T18:00:32Z</dcterms:modified>
</cp:coreProperties>
</file>